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8/12/2020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8/12/2020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8/12/2020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6212" y="564185"/>
            <a:ext cx="8689976" cy="2509213"/>
          </a:xfrm>
        </p:spPr>
        <p:txBody>
          <a:bodyPr>
            <a:normAutofit/>
          </a:bodyPr>
          <a:lstStyle/>
          <a:p>
            <a:r>
              <a:rPr lang="uk-UA" sz="7200" dirty="0" smtClean="0"/>
              <a:t>Основи хімічної метрології</a:t>
            </a:r>
            <a:endParaRPr lang="uk-UA" sz="7200" dirty="0"/>
          </a:p>
        </p:txBody>
      </p:sp>
      <p:sp>
        <p:nvSpPr>
          <p:cNvPr id="3" name="Подзаголовок 2"/>
          <p:cNvSpPr>
            <a:spLocks noGrp="1"/>
          </p:cNvSpPr>
          <p:nvPr>
            <p:ph type="subTitle" idx="1"/>
          </p:nvPr>
        </p:nvSpPr>
        <p:spPr>
          <a:xfrm>
            <a:off x="3502024" y="6172200"/>
            <a:ext cx="8689976" cy="1371599"/>
          </a:xfrm>
        </p:spPr>
        <p:txBody>
          <a:bodyPr/>
          <a:lstStyle/>
          <a:p>
            <a:r>
              <a:rPr lang="uk-UA" dirty="0" smtClean="0"/>
              <a:t>Спеціальність: 226 Фармація, промислова фармація</a:t>
            </a:r>
            <a:endParaRPr lang="uk-UA" dirty="0"/>
          </a:p>
        </p:txBody>
      </p:sp>
      <p:pic>
        <p:nvPicPr>
          <p:cNvPr id="4" name="Рисунок 3" descr="testtubes2.jpg"/>
          <p:cNvPicPr>
            <a:picLocks noChangeAspect="1"/>
          </p:cNvPicPr>
          <p:nvPr/>
        </p:nvPicPr>
        <p:blipFill>
          <a:blip r:embed="rId2">
            <a:lum bright="30000" contrast="1000"/>
          </a:blip>
          <a:stretch>
            <a:fillRect/>
          </a:stretch>
        </p:blipFill>
        <p:spPr>
          <a:xfrm>
            <a:off x="247649" y="2740660"/>
            <a:ext cx="4286251" cy="4286250"/>
          </a:xfrm>
          <a:prstGeom prst="ellipse">
            <a:avLst/>
          </a:prstGeom>
          <a:ln>
            <a:noFill/>
          </a:ln>
          <a:effectLst>
            <a:softEdge rad="317500"/>
          </a:effectLst>
        </p:spPr>
      </p:pic>
    </p:spTree>
    <p:extLst>
      <p:ext uri="{BB962C8B-B14F-4D97-AF65-F5344CB8AC3E}">
        <p14:creationId xmlns:p14="http://schemas.microsoft.com/office/powerpoint/2010/main" val="242721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1067138"/>
            <a:ext cx="10680700" cy="4524315"/>
          </a:xfrm>
          <a:prstGeom prst="rect">
            <a:avLst/>
          </a:prstGeom>
        </p:spPr>
        <p:txBody>
          <a:bodyPr wrap="square">
            <a:spAutoFit/>
          </a:bodyPr>
          <a:lstStyle/>
          <a:p>
            <a:r>
              <a:rPr lang="uk-UA" sz="3600" b="1" dirty="0">
                <a:latin typeface="Times New Roman" panose="02020603050405020304" pitchFamily="18" charset="0"/>
                <a:ea typeface="Calibri" panose="020F0502020204030204" pitchFamily="34" charset="0"/>
              </a:rPr>
              <a:t>Метою викладання курсу „Основи хімічної метрології” </a:t>
            </a:r>
            <a:r>
              <a:rPr lang="uk-UA" sz="3600" dirty="0">
                <a:latin typeface="Times New Roman" panose="02020603050405020304" pitchFamily="18" charset="0"/>
                <a:ea typeface="Calibri" panose="020F0502020204030204" pitchFamily="34" charset="0"/>
              </a:rPr>
              <a:t>є</a:t>
            </a:r>
          </a:p>
          <a:p>
            <a:r>
              <a:rPr lang="uk-UA" sz="3600" dirty="0">
                <a:latin typeface="Times New Roman" panose="02020603050405020304" pitchFamily="18" charset="0"/>
                <a:ea typeface="Calibri" panose="020F0502020204030204" pitchFamily="34" charset="0"/>
              </a:rPr>
              <a:t> формування знань основ теоретичної і законодавчої метрології та набуття навичок практичної метрології хімічного аналізу, формування на основі цього бази для практичного вирішення практичних завдань по вимірюваннях та обробці результатів вимірювань при виробництві та контролі якості лікарських засобів. </a:t>
            </a:r>
            <a:endParaRPr lang="uk-UA" sz="3600" dirty="0"/>
          </a:p>
        </p:txBody>
      </p:sp>
    </p:spTree>
    <p:extLst>
      <p:ext uri="{BB962C8B-B14F-4D97-AF65-F5344CB8AC3E}">
        <p14:creationId xmlns:p14="http://schemas.microsoft.com/office/powerpoint/2010/main" val="406047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000" y="166168"/>
            <a:ext cx="11887200" cy="5591787"/>
          </a:xfrm>
          <a:prstGeom prst="rect">
            <a:avLst/>
          </a:prstGeom>
        </p:spPr>
        <p:txBody>
          <a:bodyPr wrap="square">
            <a:spAutoFit/>
          </a:bodyPr>
          <a:lstStyle/>
          <a:p>
            <a:pPr algn="just">
              <a:lnSpc>
                <a:spcPct val="107000"/>
              </a:lnSpc>
              <a:spcAft>
                <a:spcPts val="0"/>
              </a:spcAft>
            </a:pPr>
            <a:r>
              <a:rPr lang="uk-UA" sz="2800" b="1" dirty="0">
                <a:latin typeface="Times New Roman" panose="02020603050405020304" pitchFamily="18" charset="0"/>
                <a:ea typeface="Calibri" panose="020F0502020204030204" pitchFamily="34" charset="0"/>
              </a:rPr>
              <a:t>Основними завданнями вивчення дисципліни</a:t>
            </a:r>
          </a:p>
          <a:p>
            <a:pPr indent="450215" algn="just">
              <a:lnSpc>
                <a:spcPct val="107000"/>
              </a:lnSpc>
              <a:spcAft>
                <a:spcPts val="0"/>
              </a:spcAft>
            </a:pPr>
            <a:r>
              <a:rPr lang="uk-UA" sz="2400" b="1" dirty="0">
                <a:latin typeface="Times New Roman" panose="02020603050405020304" pitchFamily="18" charset="0"/>
                <a:ea typeface="Calibri" panose="020F0502020204030204" pitchFamily="34" charset="0"/>
              </a:rPr>
              <a:t>Теоретичні завдання: </a:t>
            </a:r>
            <a:endParaRPr lang="uk-UA" sz="2800" b="1" dirty="0">
              <a:latin typeface="Times New Roman" panose="02020603050405020304" pitchFamily="18" charset="0"/>
              <a:ea typeface="Calibri" panose="020F0502020204030204" pitchFamily="34" charset="0"/>
            </a:endParaRPr>
          </a:p>
          <a:p>
            <a:pPr marL="342900" lvl="0" indent="-342900" algn="just">
              <a:lnSpc>
                <a:spcPct val="107000"/>
              </a:lnSpc>
              <a:spcAft>
                <a:spcPts val="0"/>
              </a:spcAft>
              <a:buFont typeface="Times New Roman" panose="02020603050405020304" pitchFamily="18" charset="0"/>
              <a:buChar char="–"/>
            </a:pPr>
            <a:r>
              <a:rPr lang="uk-UA" sz="2400" dirty="0">
                <a:latin typeface="Times New Roman" panose="02020603050405020304" pitchFamily="18" charset="0"/>
                <a:ea typeface="Times New Roman" panose="02020603050405020304" pitchFamily="18" charset="0"/>
              </a:rPr>
              <a:t>вивчення теоретичних основ способів і методів вимірювання; </a:t>
            </a:r>
            <a:endParaRPr lang="uk-UA" sz="28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uk-UA" sz="2400" dirty="0">
                <a:latin typeface="Times New Roman" panose="02020603050405020304" pitchFamily="18" charset="0"/>
                <a:ea typeface="Times New Roman" panose="02020603050405020304" pitchFamily="18" charset="0"/>
              </a:rPr>
              <a:t>вивчення метрологічних характеристик засобів вимірювань; метрологічних характеристик </a:t>
            </a:r>
            <a:r>
              <a:rPr lang="uk-UA" sz="2400" dirty="0" err="1">
                <a:latin typeface="Times New Roman" panose="02020603050405020304" pitchFamily="18" charset="0"/>
                <a:ea typeface="Times New Roman" panose="02020603050405020304" pitchFamily="18" charset="0"/>
              </a:rPr>
              <a:t>методик</a:t>
            </a:r>
            <a:r>
              <a:rPr lang="uk-UA" sz="2400" dirty="0">
                <a:latin typeface="Times New Roman" panose="02020603050405020304" pitchFamily="18" charset="0"/>
                <a:ea typeface="Times New Roman" panose="02020603050405020304" pitchFamily="18" charset="0"/>
              </a:rPr>
              <a:t> аналізу; </a:t>
            </a:r>
            <a:endParaRPr lang="uk-UA" sz="28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uk-UA" sz="2400" dirty="0">
                <a:latin typeface="Times New Roman" panose="02020603050405020304" pitchFamily="18" charset="0"/>
                <a:ea typeface="Times New Roman" panose="02020603050405020304" pitchFamily="18" charset="0"/>
              </a:rPr>
              <a:t>ознайомлення з Державною метрологічною службою та Державною системою стандартизації;</a:t>
            </a:r>
            <a:endParaRPr lang="uk-UA" sz="28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uk-UA" sz="2400" dirty="0">
                <a:latin typeface="Times New Roman" panose="02020603050405020304" pitchFamily="18" charset="0"/>
                <a:ea typeface="Times New Roman" panose="02020603050405020304" pitchFamily="18" charset="0"/>
              </a:rPr>
              <a:t>вивчення суті стандартизації; суті поняття фізична величина; ознайомлення з характеристикою фізичних величин: рід, розмір, розмірність, основна і похідна фізична величина; з системою одиниць фізичних величин; </a:t>
            </a:r>
            <a:endParaRPr lang="uk-UA" sz="28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uk-UA" sz="2400" dirty="0">
                <a:latin typeface="Times New Roman" panose="02020603050405020304" pitchFamily="18" charset="0"/>
                <a:ea typeface="Times New Roman" panose="02020603050405020304" pitchFamily="18" charset="0"/>
              </a:rPr>
              <a:t>ознайомлення з класифікацією хімічного посуду; класами точності мірного посуду; види вимірювань та їх класифікації; типи похибок, джерела їх виникнення; поняття </a:t>
            </a:r>
            <a:r>
              <a:rPr lang="uk-UA" sz="2400" dirty="0" err="1">
                <a:latin typeface="Times New Roman" panose="02020603050405020304" pitchFamily="18" charset="0"/>
                <a:ea typeface="Times New Roman" panose="02020603050405020304" pitchFamily="18" charset="0"/>
              </a:rPr>
              <a:t>валідації</a:t>
            </a:r>
            <a:r>
              <a:rPr lang="uk-UA" sz="2400" dirty="0">
                <a:latin typeface="Times New Roman" panose="02020603050405020304" pitchFamily="18" charset="0"/>
                <a:ea typeface="Times New Roman" panose="02020603050405020304" pitchFamily="18" charset="0"/>
              </a:rPr>
              <a:t>, суть </a:t>
            </a:r>
            <a:r>
              <a:rPr lang="uk-UA" sz="2400" dirty="0" err="1">
                <a:latin typeface="Times New Roman" panose="02020603050405020304" pitchFamily="18" charset="0"/>
                <a:ea typeface="Times New Roman" panose="02020603050405020304" pitchFamily="18" charset="0"/>
              </a:rPr>
              <a:t>валідаційних</a:t>
            </a:r>
            <a:r>
              <a:rPr lang="uk-UA" sz="2400" dirty="0">
                <a:latin typeface="Times New Roman" panose="02020603050405020304" pitchFamily="18" charset="0"/>
                <a:ea typeface="Times New Roman" panose="02020603050405020304" pitchFamily="18" charset="0"/>
              </a:rPr>
              <a:t> характеристик методики кількісного визначення.</a:t>
            </a:r>
            <a:endParaRPr lang="uk-UA" sz="2000" dirty="0">
              <a:latin typeface="Times New Roman" panose="02020603050405020304" pitchFamily="18" charset="0"/>
              <a:ea typeface="Times New Roman" panose="02020603050405020304" pitchFamily="18" charset="0"/>
            </a:endParaRPr>
          </a:p>
          <a:p>
            <a:pPr marL="800100" algn="just">
              <a:lnSpc>
                <a:spcPct val="107000"/>
              </a:lnSpc>
              <a:spcAft>
                <a:spcPts val="0"/>
              </a:spcAft>
            </a:pPr>
            <a:r>
              <a:rPr lang="uk-UA" dirty="0">
                <a:latin typeface="Times New Roman" panose="02020603050405020304" pitchFamily="18" charset="0"/>
                <a:ea typeface="Calibri" panose="020F0502020204030204" pitchFamily="34" charset="0"/>
              </a:rPr>
              <a:t> </a:t>
            </a:r>
            <a:endParaRPr lang="uk-UA"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8473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4500" y="833674"/>
            <a:ext cx="10121900" cy="5704767"/>
          </a:xfrm>
          <a:prstGeom prst="rect">
            <a:avLst/>
          </a:prstGeom>
        </p:spPr>
        <p:txBody>
          <a:bodyPr wrap="square">
            <a:spAutoFit/>
          </a:bodyPr>
          <a:lstStyle/>
          <a:p>
            <a:pPr indent="450215" algn="just">
              <a:lnSpc>
                <a:spcPct val="107000"/>
              </a:lnSpc>
              <a:spcAft>
                <a:spcPts val="0"/>
              </a:spcAft>
            </a:pPr>
            <a:r>
              <a:rPr lang="uk-UA" sz="2400" b="1" dirty="0">
                <a:latin typeface="Times New Roman" panose="02020603050405020304" pitchFamily="18" charset="0"/>
                <a:ea typeface="Calibri" panose="020F0502020204030204" pitchFamily="34" charset="0"/>
              </a:rPr>
              <a:t>Практичні завдання:</a:t>
            </a:r>
            <a:endParaRPr lang="uk-UA" sz="2800" b="1" dirty="0">
              <a:latin typeface="Times New Roman" panose="02020603050405020304" pitchFamily="18" charset="0"/>
              <a:ea typeface="Calibri" panose="020F0502020204030204" pitchFamily="34" charset="0"/>
            </a:endParaRPr>
          </a:p>
          <a:p>
            <a:pPr marL="342900" lvl="0" indent="-342900" algn="just">
              <a:lnSpc>
                <a:spcPct val="107000"/>
              </a:lnSpc>
              <a:spcAft>
                <a:spcPts val="0"/>
              </a:spcAft>
              <a:buFont typeface="Times New Roman" panose="02020603050405020304" pitchFamily="18" charset="0"/>
              <a:buChar char="–"/>
            </a:pPr>
            <a:r>
              <a:rPr lang="uk-UA" sz="2400" dirty="0">
                <a:latin typeface="Times New Roman" panose="02020603050405020304" pitchFamily="18" charset="0"/>
                <a:ea typeface="Times New Roman" panose="02020603050405020304" pitchFamily="18" charset="0"/>
              </a:rPr>
              <a:t>набуття навичок метрологічної обробки результатів вимірювань;</a:t>
            </a:r>
            <a:endParaRPr lang="uk-UA" sz="28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uk-UA" sz="2400" dirty="0">
                <a:latin typeface="Times New Roman" panose="02020603050405020304" pitchFamily="18" charset="0"/>
                <a:ea typeface="Times New Roman" panose="02020603050405020304" pitchFamily="18" charset="0"/>
              </a:rPr>
              <a:t>ознайомлення зі способами калібрування мірного посуду; класифікацію терезів; способи зважування речовин у твердому, рідкому та газоподібному стані; </a:t>
            </a:r>
            <a:endParaRPr lang="uk-UA" sz="28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uk-UA" sz="2400" dirty="0">
                <a:latin typeface="Times New Roman" panose="02020603050405020304" pitchFamily="18" charset="0"/>
                <a:ea typeface="Times New Roman" panose="02020603050405020304" pitchFamily="18" charset="0"/>
              </a:rPr>
              <a:t>вивчення методів вимірювань та їх класифікації; методів перевірки правильності та точності методики за результатами вимірювань</a:t>
            </a:r>
            <a:endParaRPr lang="uk-UA" sz="28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uk-UA" sz="2400" dirty="0">
                <a:latin typeface="Times New Roman" panose="02020603050405020304" pitchFamily="18" charset="0"/>
                <a:ea typeface="Times New Roman" panose="02020603050405020304" pitchFamily="18" charset="0"/>
              </a:rPr>
              <a:t>ознайомлення зі метрологічним забезпеченням кількісного хімічного аналізу; порядком проведення метрологічної обробки результатів аналізу; </a:t>
            </a:r>
            <a:endParaRPr lang="uk-UA" sz="2800" dirty="0">
              <a:latin typeface="Times New Roman" panose="02020603050405020304" pitchFamily="18" charset="0"/>
              <a:ea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uk-UA" sz="2400" dirty="0">
                <a:latin typeface="Times New Roman" panose="02020603050405020304" pitchFamily="18" charset="0"/>
                <a:ea typeface="Times New Roman" panose="02020603050405020304" pitchFamily="18" charset="0"/>
              </a:rPr>
              <a:t>відбір аліквот; калібрування хімічний посуд;</a:t>
            </a:r>
          </a:p>
          <a:p>
            <a:pPr marL="342900" lvl="0" indent="-342900" algn="just">
              <a:lnSpc>
                <a:spcPct val="107000"/>
              </a:lnSpc>
              <a:spcAft>
                <a:spcPts val="0"/>
              </a:spcAft>
              <a:buFont typeface="Times New Roman" panose="02020603050405020304" pitchFamily="18" charset="0"/>
              <a:buChar char="–"/>
            </a:pPr>
            <a:r>
              <a:rPr lang="uk-UA" sz="2400" dirty="0">
                <a:latin typeface="Times New Roman" panose="02020603050405020304" pitchFamily="18" charset="0"/>
                <a:ea typeface="Times New Roman" panose="02020603050405020304" pitchFamily="18" charset="0"/>
              </a:rPr>
              <a:t>набуття навичок брати наважку порошкоподібної речовини;</a:t>
            </a:r>
          </a:p>
          <a:p>
            <a:r>
              <a:rPr lang="uk-UA" sz="2400" dirty="0">
                <a:latin typeface="Times New Roman" panose="02020603050405020304" pitchFamily="18" charset="0"/>
                <a:ea typeface="Calibri" panose="020F0502020204030204" pitchFamily="34" charset="0"/>
              </a:rPr>
              <a:t>вивчення методів перевірки лінійності методики за результатами вимірювань.</a:t>
            </a:r>
            <a:endParaRPr lang="uk-UA" sz="2400" dirty="0"/>
          </a:p>
        </p:txBody>
      </p:sp>
    </p:spTree>
    <p:extLst>
      <p:ext uri="{BB962C8B-B14F-4D97-AF65-F5344CB8AC3E}">
        <p14:creationId xmlns:p14="http://schemas.microsoft.com/office/powerpoint/2010/main" val="48926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100" y="404819"/>
            <a:ext cx="9271000" cy="6311087"/>
          </a:xfrm>
          <a:prstGeom prst="rect">
            <a:avLst/>
          </a:prstGeom>
        </p:spPr>
        <p:txBody>
          <a:bodyPr wrap="square">
            <a:spAutoFit/>
          </a:bodyPr>
          <a:lstStyle/>
          <a:p>
            <a:pPr algn="just">
              <a:spcAft>
                <a:spcPts val="0"/>
              </a:spcAft>
            </a:pPr>
            <a:r>
              <a:rPr lang="uk-UA" sz="3200" b="1" dirty="0" smtClean="0">
                <a:latin typeface="Times New Roman" panose="02020603050405020304" pitchFamily="18" charset="0"/>
              </a:rPr>
              <a:t>Змістовий модуль 1. </a:t>
            </a:r>
            <a:r>
              <a:rPr lang="uk-UA" sz="3200" b="1" dirty="0" smtClean="0">
                <a:latin typeface="Times New Roman" panose="02020603050405020304" pitchFamily="18" charset="0"/>
                <a:ea typeface="Times New Roman" panose="02020603050405020304" pitchFamily="18" charset="0"/>
              </a:rPr>
              <a:t>Теоретична метрологія.</a:t>
            </a:r>
            <a:endParaRPr lang="uk-UA" sz="3200" dirty="0" smtClean="0">
              <a:latin typeface="Arial Unicode MS"/>
            </a:endParaRPr>
          </a:p>
          <a:p>
            <a:pPr algn="just">
              <a:spcAft>
                <a:spcPts val="0"/>
              </a:spcAft>
            </a:pPr>
            <a:r>
              <a:rPr lang="uk-UA" sz="3200" b="1" dirty="0" smtClean="0">
                <a:latin typeface="Times New Roman" panose="02020603050405020304" pitchFamily="18" charset="0"/>
                <a:ea typeface="Times New Roman" panose="02020603050405020304" pitchFamily="18" charset="0"/>
              </a:rPr>
              <a:t> </a:t>
            </a:r>
            <a:endParaRPr lang="uk-UA" sz="3200" dirty="0" smtClean="0">
              <a:latin typeface="Arial Unicode MS"/>
            </a:endParaRPr>
          </a:p>
          <a:p>
            <a:pPr indent="457200" algn="just">
              <a:lnSpc>
                <a:spcPct val="107000"/>
              </a:lnSpc>
              <a:spcAft>
                <a:spcPts val="0"/>
              </a:spcAft>
            </a:pPr>
            <a:r>
              <a:rPr lang="uk-UA" sz="3200" b="1" i="1" dirty="0" smtClean="0">
                <a:latin typeface="Times New Roman" panose="02020603050405020304" pitchFamily="18" charset="0"/>
                <a:ea typeface="Times New Roman" panose="02020603050405020304" pitchFamily="18" charset="0"/>
              </a:rPr>
              <a:t>Державна служба стандартизації.</a:t>
            </a:r>
            <a:endParaRPr lang="uk-UA" sz="3200" dirty="0" smtClean="0">
              <a:latin typeface="Times New Roman" panose="02020603050405020304" pitchFamily="18" charset="0"/>
              <a:ea typeface="Calibri" panose="020F0502020204030204" pitchFamily="34" charset="0"/>
            </a:endParaRPr>
          </a:p>
          <a:p>
            <a:pPr indent="457200" algn="just">
              <a:lnSpc>
                <a:spcPct val="107000"/>
              </a:lnSpc>
              <a:spcAft>
                <a:spcPts val="0"/>
              </a:spcAft>
            </a:pPr>
            <a:r>
              <a:rPr lang="uk-UA" sz="3200" b="1" i="1" dirty="0" smtClean="0">
                <a:latin typeface="Times New Roman" panose="02020603050405020304" pitchFamily="18" charset="0"/>
                <a:ea typeface="Times New Roman" panose="02020603050405020304" pitchFamily="18" charset="0"/>
              </a:rPr>
              <a:t>Предмет і завдання метрології.</a:t>
            </a:r>
            <a:endParaRPr lang="uk-UA" sz="3200" dirty="0" smtClean="0">
              <a:latin typeface="Times New Roman" panose="02020603050405020304" pitchFamily="18" charset="0"/>
              <a:ea typeface="Calibri" panose="020F0502020204030204" pitchFamily="34" charset="0"/>
            </a:endParaRPr>
          </a:p>
          <a:p>
            <a:pPr indent="457200" algn="just">
              <a:lnSpc>
                <a:spcPct val="107000"/>
              </a:lnSpc>
              <a:spcAft>
                <a:spcPts val="0"/>
              </a:spcAft>
            </a:pPr>
            <a:r>
              <a:rPr lang="uk-UA" sz="3200" b="1" i="1" dirty="0" smtClean="0">
                <a:latin typeface="Times New Roman" panose="02020603050405020304" pitchFamily="18" charset="0"/>
                <a:ea typeface="Times New Roman" panose="02020603050405020304" pitchFamily="18" charset="0"/>
              </a:rPr>
              <a:t>Фізичні величини. </a:t>
            </a:r>
            <a:endParaRPr lang="uk-UA" sz="3200" dirty="0" smtClean="0">
              <a:latin typeface="Times New Roman" panose="02020603050405020304" pitchFamily="18" charset="0"/>
              <a:ea typeface="Calibri" panose="020F0502020204030204" pitchFamily="34" charset="0"/>
            </a:endParaRPr>
          </a:p>
          <a:p>
            <a:pPr indent="457200" algn="just">
              <a:lnSpc>
                <a:spcPct val="107000"/>
              </a:lnSpc>
              <a:spcAft>
                <a:spcPts val="0"/>
              </a:spcAft>
            </a:pPr>
            <a:r>
              <a:rPr lang="uk-UA" sz="3200" b="1" i="1" dirty="0" smtClean="0">
                <a:latin typeface="Times New Roman" panose="02020603050405020304" pitchFamily="18" charset="0"/>
                <a:ea typeface="Times New Roman" panose="02020603050405020304" pitchFamily="18" charset="0"/>
              </a:rPr>
              <a:t>Система СІ.</a:t>
            </a:r>
            <a:endParaRPr lang="uk-UA" sz="3200" dirty="0" smtClean="0">
              <a:latin typeface="Times New Roman" panose="02020603050405020304" pitchFamily="18" charset="0"/>
              <a:ea typeface="Calibri" panose="020F0502020204030204" pitchFamily="34" charset="0"/>
            </a:endParaRPr>
          </a:p>
          <a:p>
            <a:pPr indent="457200" algn="just">
              <a:lnSpc>
                <a:spcPct val="107000"/>
              </a:lnSpc>
              <a:spcAft>
                <a:spcPts val="0"/>
              </a:spcAft>
            </a:pPr>
            <a:r>
              <a:rPr lang="uk-UA" sz="3200" b="1" i="1" dirty="0" smtClean="0">
                <a:latin typeface="Times New Roman" panose="02020603050405020304" pitchFamily="18" charset="0"/>
                <a:ea typeface="Times New Roman" panose="02020603050405020304" pitchFamily="18" charset="0"/>
              </a:rPr>
              <a:t>Вимірювання.</a:t>
            </a:r>
            <a:endParaRPr lang="uk-UA" sz="3200" dirty="0" smtClean="0">
              <a:latin typeface="Times New Roman" panose="02020603050405020304" pitchFamily="18" charset="0"/>
              <a:ea typeface="Calibri" panose="020F0502020204030204" pitchFamily="34" charset="0"/>
            </a:endParaRPr>
          </a:p>
          <a:p>
            <a:pPr indent="457200" algn="just">
              <a:lnSpc>
                <a:spcPct val="107000"/>
              </a:lnSpc>
              <a:spcAft>
                <a:spcPts val="0"/>
              </a:spcAft>
            </a:pPr>
            <a:r>
              <a:rPr lang="uk-UA" sz="3200" b="1" i="1" dirty="0" smtClean="0">
                <a:latin typeface="Times New Roman" panose="02020603050405020304" pitchFamily="18" charset="0"/>
                <a:ea typeface="Times New Roman" panose="02020603050405020304" pitchFamily="18" charset="0"/>
              </a:rPr>
              <a:t>Засоби вимірювання.</a:t>
            </a:r>
            <a:endParaRPr lang="uk-UA" sz="3200" dirty="0" smtClean="0">
              <a:latin typeface="Times New Roman" panose="02020603050405020304" pitchFamily="18" charset="0"/>
              <a:ea typeface="Calibri" panose="020F0502020204030204" pitchFamily="34" charset="0"/>
            </a:endParaRPr>
          </a:p>
          <a:p>
            <a:pPr indent="457200" algn="just">
              <a:lnSpc>
                <a:spcPct val="107000"/>
              </a:lnSpc>
              <a:spcAft>
                <a:spcPts val="0"/>
              </a:spcAft>
            </a:pPr>
            <a:r>
              <a:rPr lang="uk-UA" sz="3200" b="1" i="1" dirty="0" smtClean="0">
                <a:latin typeface="Times New Roman" panose="02020603050405020304" pitchFamily="18" charset="0"/>
                <a:ea typeface="Times New Roman" panose="02020603050405020304" pitchFamily="18" charset="0"/>
              </a:rPr>
              <a:t>Однократні і багатократні вимірювання.</a:t>
            </a:r>
            <a:endParaRPr lang="uk-UA" sz="3200" dirty="0" smtClean="0">
              <a:latin typeface="Times New Roman" panose="02020603050405020304" pitchFamily="18" charset="0"/>
              <a:ea typeface="Calibri" panose="020F0502020204030204" pitchFamily="34" charset="0"/>
            </a:endParaRPr>
          </a:p>
          <a:p>
            <a:pPr indent="457200" algn="just">
              <a:lnSpc>
                <a:spcPct val="107000"/>
              </a:lnSpc>
              <a:spcAft>
                <a:spcPts val="0"/>
              </a:spcAft>
            </a:pPr>
            <a:r>
              <a:rPr lang="uk-UA" sz="3200" b="1" i="1" dirty="0" smtClean="0">
                <a:latin typeface="Times New Roman" panose="02020603050405020304" pitchFamily="18" charset="0"/>
                <a:ea typeface="Times New Roman" panose="02020603050405020304" pitchFamily="18" charset="0"/>
              </a:rPr>
              <a:t>Розрахунок середнього арифметичного.</a:t>
            </a:r>
            <a:endParaRPr lang="uk-UA" sz="3200" dirty="0" smtClean="0">
              <a:latin typeface="Times New Roman" panose="02020603050405020304" pitchFamily="18" charset="0"/>
              <a:ea typeface="Calibri" panose="020F0502020204030204" pitchFamily="34" charset="0"/>
            </a:endParaRPr>
          </a:p>
          <a:p>
            <a:pPr indent="457200" algn="just">
              <a:lnSpc>
                <a:spcPct val="107000"/>
              </a:lnSpc>
              <a:spcAft>
                <a:spcPts val="0"/>
              </a:spcAft>
            </a:pPr>
            <a:r>
              <a:rPr lang="uk-UA" sz="3200" b="1" i="1" dirty="0" smtClean="0">
                <a:latin typeface="Times New Roman" panose="02020603050405020304" pitchFamily="18" charset="0"/>
                <a:ea typeface="Times New Roman" panose="02020603050405020304" pitchFamily="18" charset="0"/>
              </a:rPr>
              <a:t>Аналітичні сигнали.</a:t>
            </a:r>
            <a:endParaRPr lang="uk-UA" sz="3200" dirty="0" smtClean="0">
              <a:latin typeface="Times New Roman" panose="02020603050405020304" pitchFamily="18" charset="0"/>
              <a:ea typeface="Calibri" panose="020F0502020204030204" pitchFamily="34" charset="0"/>
            </a:endParaRPr>
          </a:p>
          <a:p>
            <a:pPr indent="457200" algn="just">
              <a:lnSpc>
                <a:spcPct val="107000"/>
              </a:lnSpc>
              <a:spcAft>
                <a:spcPts val="0"/>
              </a:spcAft>
            </a:pPr>
            <a:r>
              <a:rPr lang="uk-UA" sz="3200" b="1" i="1" dirty="0" smtClean="0">
                <a:latin typeface="Times New Roman" panose="02020603050405020304" pitchFamily="18" charset="0"/>
                <a:ea typeface="Times New Roman" panose="02020603050405020304" pitchFamily="18" charset="0"/>
              </a:rPr>
              <a:t>Похибки.</a:t>
            </a:r>
            <a:endParaRPr lang="uk-UA" sz="3200" dirty="0">
              <a:effectLst/>
              <a:latin typeface="Times New Roman" panose="02020603050405020304" pitchFamily="18" charset="0"/>
              <a:ea typeface="Calibri" panose="020F0502020204030204" pitchFamily="34" charset="0"/>
            </a:endParaRPr>
          </a:p>
        </p:txBody>
      </p:sp>
      <p:pic>
        <p:nvPicPr>
          <p:cNvPr id="4" name="Рисунок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06515" y="1884451"/>
            <a:ext cx="2038350" cy="2238375"/>
          </a:xfrm>
          <a:prstGeom prst="rect">
            <a:avLst/>
          </a:prstGeom>
          <a:ln>
            <a:noFill/>
          </a:ln>
          <a:effectLst>
            <a:softEdge rad="112500"/>
          </a:effectLst>
        </p:spPr>
      </p:pic>
    </p:spTree>
    <p:extLst>
      <p:ext uri="{BB962C8B-B14F-4D97-AF65-F5344CB8AC3E}">
        <p14:creationId xmlns:p14="http://schemas.microsoft.com/office/powerpoint/2010/main" val="261200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5000" y="952500"/>
            <a:ext cx="11557000" cy="4204356"/>
          </a:xfrm>
          <a:prstGeom prst="rect">
            <a:avLst/>
          </a:prstGeom>
        </p:spPr>
        <p:txBody>
          <a:bodyPr wrap="square">
            <a:spAutoFit/>
          </a:bodyPr>
          <a:lstStyle/>
          <a:p>
            <a:pPr algn="just">
              <a:lnSpc>
                <a:spcPct val="107000"/>
              </a:lnSpc>
              <a:spcAft>
                <a:spcPts val="0"/>
              </a:spcAft>
            </a:pPr>
            <a:r>
              <a:rPr lang="uk-UA" sz="3200" b="1" dirty="0">
                <a:latin typeface="Times New Roman" panose="02020603050405020304" pitchFamily="18" charset="0"/>
                <a:ea typeface="Times New Roman" panose="02020603050405020304" pitchFamily="18" charset="0"/>
              </a:rPr>
              <a:t>Змістовий модуль 2. Метрологічні характеристики хімічного аналізу</a:t>
            </a:r>
            <a:r>
              <a:rPr lang="uk-UA" sz="3200" b="1" i="1" dirty="0">
                <a:latin typeface="Times New Roman" panose="02020603050405020304" pitchFamily="18" charset="0"/>
                <a:ea typeface="Times New Roman" panose="02020603050405020304" pitchFamily="18" charset="0"/>
              </a:rPr>
              <a:t>.</a:t>
            </a:r>
            <a:endParaRPr lang="uk-UA" sz="3200" dirty="0">
              <a:latin typeface="Times New Roman" panose="02020603050405020304" pitchFamily="18" charset="0"/>
              <a:ea typeface="Calibri" panose="020F0502020204030204" pitchFamily="34" charset="0"/>
            </a:endParaRPr>
          </a:p>
          <a:p>
            <a:pPr algn="just">
              <a:lnSpc>
                <a:spcPct val="107000"/>
              </a:lnSpc>
              <a:spcAft>
                <a:spcPts val="0"/>
              </a:spcAft>
            </a:pPr>
            <a:r>
              <a:rPr lang="uk-UA" sz="3200" b="1" dirty="0">
                <a:latin typeface="Times New Roman" panose="02020603050405020304" pitchFamily="18" charset="0"/>
                <a:ea typeface="Times New Roman" panose="02020603050405020304" pitchFamily="18" charset="0"/>
              </a:rPr>
              <a:t> </a:t>
            </a:r>
            <a:endParaRPr lang="uk-UA" sz="3200" dirty="0">
              <a:latin typeface="Times New Roman" panose="02020603050405020304" pitchFamily="18" charset="0"/>
              <a:ea typeface="Calibri" panose="020F0502020204030204" pitchFamily="34" charset="0"/>
            </a:endParaRPr>
          </a:p>
          <a:p>
            <a:pPr indent="457200" algn="just">
              <a:lnSpc>
                <a:spcPct val="107000"/>
              </a:lnSpc>
              <a:spcAft>
                <a:spcPts val="0"/>
              </a:spcAft>
            </a:pPr>
            <a:r>
              <a:rPr lang="uk-UA" sz="3200" b="1" i="1" dirty="0">
                <a:latin typeface="Times New Roman" panose="02020603050405020304" pitchFamily="18" charset="0"/>
                <a:ea typeface="Times New Roman" panose="02020603050405020304" pitchFamily="18" charset="0"/>
              </a:rPr>
              <a:t>Основні метрологічні характеристики хімічного аналізу.</a:t>
            </a:r>
            <a:endParaRPr lang="uk-UA" sz="3200" b="1" i="1" dirty="0">
              <a:latin typeface="Times New Roman" panose="02020603050405020304" pitchFamily="18" charset="0"/>
              <a:ea typeface="Calibri" panose="020F0502020204030204" pitchFamily="34" charset="0"/>
            </a:endParaRPr>
          </a:p>
          <a:p>
            <a:pPr indent="457200" algn="just">
              <a:lnSpc>
                <a:spcPct val="107000"/>
              </a:lnSpc>
              <a:spcAft>
                <a:spcPts val="0"/>
              </a:spcAft>
            </a:pPr>
            <a:r>
              <a:rPr lang="uk-UA" sz="3200" b="1" i="1" dirty="0">
                <a:latin typeface="Times New Roman" panose="02020603050405020304" pitchFamily="18" charset="0"/>
                <a:ea typeface="Times New Roman" panose="02020603050405020304" pitchFamily="18" charset="0"/>
              </a:rPr>
              <a:t>Результат хімічного аналізу як випадкова величина. </a:t>
            </a:r>
            <a:endParaRPr lang="uk-UA" sz="3200" b="1" i="1" dirty="0">
              <a:latin typeface="Times New Roman" panose="02020603050405020304" pitchFamily="18" charset="0"/>
              <a:ea typeface="Calibri" panose="020F0502020204030204" pitchFamily="34" charset="0"/>
            </a:endParaRPr>
          </a:p>
          <a:p>
            <a:pPr indent="457200" algn="just">
              <a:spcAft>
                <a:spcPts val="0"/>
              </a:spcAft>
            </a:pPr>
            <a:r>
              <a:rPr lang="uk-UA" sz="3200" b="1" i="1" dirty="0">
                <a:latin typeface="Times New Roman" panose="02020603050405020304" pitchFamily="18" charset="0"/>
                <a:ea typeface="Times New Roman" panose="02020603050405020304" pitchFamily="18" charset="0"/>
              </a:rPr>
              <a:t>Статистика малих вибірок.</a:t>
            </a:r>
            <a:endParaRPr lang="uk-UA" sz="3200" b="1" i="1" dirty="0">
              <a:latin typeface="Arial Unicode MS"/>
            </a:endParaRPr>
          </a:p>
          <a:p>
            <a:pPr indent="457200" algn="just">
              <a:spcAft>
                <a:spcPts val="0"/>
              </a:spcAft>
            </a:pPr>
            <a:r>
              <a:rPr lang="uk-UA" sz="3200" b="1" i="1" dirty="0">
                <a:latin typeface="Times New Roman" panose="02020603050405020304" pitchFamily="18" charset="0"/>
                <a:ea typeface="Times New Roman" panose="02020603050405020304" pitchFamily="18" charset="0"/>
              </a:rPr>
              <a:t>Підготовка до розробки методики. </a:t>
            </a:r>
            <a:endParaRPr lang="uk-UA" sz="3200" b="1" i="1" dirty="0">
              <a:latin typeface="Arial Unicode MS"/>
            </a:endParaRPr>
          </a:p>
          <a:p>
            <a:pPr indent="457200" algn="just">
              <a:spcAft>
                <a:spcPts val="0"/>
              </a:spcAft>
            </a:pPr>
            <a:r>
              <a:rPr lang="uk-UA" sz="3200" b="1" i="1" dirty="0" err="1">
                <a:latin typeface="Times New Roman" panose="02020603050405020304" pitchFamily="18" charset="0"/>
                <a:ea typeface="Times New Roman" panose="02020603050405020304" pitchFamily="18" charset="0"/>
              </a:rPr>
              <a:t>Валідація</a:t>
            </a:r>
            <a:r>
              <a:rPr lang="uk-UA" sz="3200" b="1" i="1" dirty="0">
                <a:latin typeface="Times New Roman" panose="02020603050405020304" pitchFamily="18" charset="0"/>
                <a:ea typeface="Times New Roman" panose="02020603050405020304" pitchFamily="18" charset="0"/>
              </a:rPr>
              <a:t> аналітичних </a:t>
            </a:r>
            <a:r>
              <a:rPr lang="uk-UA" sz="3200" b="1" i="1" dirty="0" err="1">
                <a:latin typeface="Times New Roman" panose="02020603050405020304" pitchFamily="18" charset="0"/>
                <a:ea typeface="Times New Roman" panose="02020603050405020304" pitchFamily="18" charset="0"/>
              </a:rPr>
              <a:t>методик</a:t>
            </a:r>
            <a:r>
              <a:rPr lang="uk-UA" sz="3200" b="1" i="1" dirty="0">
                <a:latin typeface="Times New Roman" panose="02020603050405020304" pitchFamily="18" charset="0"/>
                <a:ea typeface="Times New Roman" panose="02020603050405020304" pitchFamily="18" charset="0"/>
              </a:rPr>
              <a:t> і випробувань</a:t>
            </a:r>
            <a:r>
              <a:rPr lang="uk-UA" sz="3200" dirty="0">
                <a:latin typeface="Times New Roman" panose="02020603050405020304" pitchFamily="18" charset="0"/>
                <a:ea typeface="Times New Roman" panose="02020603050405020304" pitchFamily="18" charset="0"/>
              </a:rPr>
              <a:t>. </a:t>
            </a:r>
            <a:endParaRPr lang="uk-UA" sz="3200" dirty="0">
              <a:latin typeface="Arial Unicode MS"/>
            </a:endParaRPr>
          </a:p>
        </p:txBody>
      </p:sp>
    </p:spTree>
    <p:extLst>
      <p:ext uri="{BB962C8B-B14F-4D97-AF65-F5344CB8AC3E}">
        <p14:creationId xmlns:p14="http://schemas.microsoft.com/office/powerpoint/2010/main" val="372125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7800" y="901700"/>
            <a:ext cx="9332974" cy="2585323"/>
          </a:xfrm>
          <a:prstGeom prst="rect">
            <a:avLst/>
          </a:prstGeom>
          <a:noFill/>
        </p:spPr>
        <p:txBody>
          <a:bodyPr wrap="square" rtlCol="0">
            <a:spAutoFit/>
          </a:bodyPr>
          <a:lstStyle/>
          <a:p>
            <a:r>
              <a:rPr lang="uk-UA" sz="5400" b="1" dirty="0" smtClean="0"/>
              <a:t>Чекаємо Вас на курсі </a:t>
            </a:r>
          </a:p>
          <a:p>
            <a:pPr algn="ctr"/>
            <a:r>
              <a:rPr lang="uk-UA" sz="5400" b="1" dirty="0" smtClean="0"/>
              <a:t>Основи хімічної метрології!</a:t>
            </a:r>
            <a:endParaRPr lang="uk-UA" sz="5400" b="1" dirty="0"/>
          </a:p>
        </p:txBody>
      </p:sp>
      <p:pic>
        <p:nvPicPr>
          <p:cNvPr id="3" name="Рисунок 2" descr="chemistry_by_livingdead011.jpg"/>
          <p:cNvPicPr>
            <a:picLocks noChangeAspect="1"/>
          </p:cNvPicPr>
          <p:nvPr/>
        </p:nvPicPr>
        <p:blipFill>
          <a:blip r:embed="rId2" cstate="print">
            <a:duotone>
              <a:schemeClr val="accent1">
                <a:shade val="45000"/>
                <a:satMod val="135000"/>
              </a:schemeClr>
              <a:prstClr val="white"/>
            </a:duotone>
          </a:blip>
          <a:stretch>
            <a:fillRect/>
          </a:stretch>
        </p:blipFill>
        <p:spPr>
          <a:xfrm>
            <a:off x="0" y="2925804"/>
            <a:ext cx="5999831" cy="3932196"/>
          </a:xfrm>
          <a:prstGeom prst="rect">
            <a:avLst/>
          </a:prstGeom>
          <a:ln>
            <a:noFill/>
          </a:ln>
          <a:effectLst>
            <a:softEdge rad="112500"/>
          </a:effectLst>
        </p:spPr>
      </p:pic>
    </p:spTree>
    <p:extLst>
      <p:ext uri="{BB962C8B-B14F-4D97-AF65-F5344CB8AC3E}">
        <p14:creationId xmlns:p14="http://schemas.microsoft.com/office/powerpoint/2010/main" val="3647399030"/>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TM04033925[[fn=Капля]]</Template>
  <TotalTime>443</TotalTime>
  <Words>271</Words>
  <Application>Microsoft Office PowerPoint</Application>
  <PresentationFormat>Широкоэкранный</PresentationFormat>
  <Paragraphs>41</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Arial Unicode MS</vt:lpstr>
      <vt:lpstr>Calibri</vt:lpstr>
      <vt:lpstr>Times New Roman</vt:lpstr>
      <vt:lpstr>Tw Cen MT</vt:lpstr>
      <vt:lpstr>Капля</vt:lpstr>
      <vt:lpstr>Основи хімічної метрології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хімічної метрології</dc:title>
  <dc:creator>Пользователь Windows</dc:creator>
  <cp:lastModifiedBy>Пользователь Windows</cp:lastModifiedBy>
  <cp:revision>9</cp:revision>
  <dcterms:created xsi:type="dcterms:W3CDTF">2020-06-28T12:18:44Z</dcterms:created>
  <dcterms:modified xsi:type="dcterms:W3CDTF">2020-08-12T19:43:10Z</dcterms:modified>
</cp:coreProperties>
</file>